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6"/>
  </p:notesMasterIdLst>
  <p:sldIdLst>
    <p:sldId id="265" r:id="rId5"/>
    <p:sldId id="262" r:id="rId6"/>
    <p:sldId id="259" r:id="rId7"/>
    <p:sldId id="263" r:id="rId8"/>
    <p:sldId id="268" r:id="rId9"/>
    <p:sldId id="269" r:id="rId10"/>
    <p:sldId id="264" r:id="rId11"/>
    <p:sldId id="267" r:id="rId12"/>
    <p:sldId id="270" r:id="rId13"/>
    <p:sldId id="266" r:id="rId14"/>
    <p:sldId id="258" r:id="rId15"/>
  </p:sldIdLst>
  <p:sldSz cx="9144000" cy="5143500" type="screen16x9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0063"/>
    <a:srgbClr val="83008F"/>
    <a:srgbClr val="A626AA"/>
    <a:srgbClr val="7426AA"/>
    <a:srgbClr val="742671"/>
    <a:srgbClr val="C90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02" autoAdjust="0"/>
    <p:restoredTop sz="96327"/>
  </p:normalViewPr>
  <p:slideViewPr>
    <p:cSldViewPr snapToGrid="0" snapToObjects="1">
      <p:cViewPr varScale="1">
        <p:scale>
          <a:sx n="110" d="100"/>
          <a:sy n="110" d="100"/>
        </p:scale>
        <p:origin x="336" y="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F2D60-2C79-49E1-BCBF-F2233D370EB8}" type="datetimeFigureOut">
              <a:rPr lang="en-GB" smtClean="0"/>
              <a:t>24/03/2023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C7824-D95B-4D38-8F83-E5FAC0461F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400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15241" y="2593508"/>
            <a:ext cx="3745793" cy="60221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15241" y="1983884"/>
            <a:ext cx="3745793" cy="609624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15241" y="2593508"/>
            <a:ext cx="3745793" cy="60221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15241" y="1983884"/>
            <a:ext cx="3745793" cy="609624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76081F6-22EB-7A23-8782-E31035DD7D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765" y="4405976"/>
            <a:ext cx="3419968" cy="35480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/>
          <a:lstStyle>
            <a:lvl1pPr marL="0" indent="0" algn="ctr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fld id="{1CBC4A6F-0944-4DEC-A88A-821EE9354F19}" type="datetime2">
              <a:rPr lang="en-GB" smtClean="0"/>
              <a:t>Friday, 24 March 2023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5092012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15241" y="2593508"/>
            <a:ext cx="3745793" cy="60221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15241" y="1983884"/>
            <a:ext cx="3745793" cy="609624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71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15241" y="2593508"/>
            <a:ext cx="3745793" cy="60221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15241" y="1983884"/>
            <a:ext cx="3745793" cy="609624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594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381567" y="961534"/>
            <a:ext cx="8401928" cy="3300500"/>
          </a:xfrm>
          <a:prstGeom prst="rect">
            <a:avLst/>
          </a:prstGeom>
        </p:spPr>
        <p:txBody>
          <a:bodyPr vert="horz"/>
          <a:lstStyle>
            <a:lvl1pPr marL="180000" marR="0" indent="-180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600063"/>
              </a:buClr>
              <a:buSzTx/>
              <a:buFont typeface="Arial"/>
              <a:buChar char="•"/>
              <a:tabLst/>
              <a:defRPr sz="2000" baseline="0">
                <a:latin typeface="Arial"/>
                <a:cs typeface="Arial"/>
              </a:defRPr>
            </a:lvl1pPr>
            <a:lvl2pPr>
              <a:spcBef>
                <a:spcPts val="0"/>
              </a:spcBef>
              <a:spcAft>
                <a:spcPts val="300"/>
              </a:spcAft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359AA-A038-1245-9D52-20676F747896}"/>
              </a:ext>
            </a:extLst>
          </p:cNvPr>
          <p:cNvSpPr txBox="1"/>
          <p:nvPr userDrawn="1"/>
        </p:nvSpPr>
        <p:spPr>
          <a:xfrm>
            <a:off x="8352755" y="4788351"/>
            <a:ext cx="739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B5099B-FE44-5A42-BA56-6696CD855C2E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AF3734-F6AC-051B-D272-0CBA8FFD86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567" y="206375"/>
            <a:ext cx="7187777" cy="519766"/>
          </a:xfrm>
          <a:prstGeom prst="rect">
            <a:avLst/>
          </a:prstGeom>
        </p:spPr>
        <p:txBody>
          <a:bodyPr vert="horz"/>
          <a:lstStyle>
            <a:lvl1pPr algn="l">
              <a:defRPr sz="28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96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0">
            <a:extLst>
              <a:ext uri="{FF2B5EF4-FFF2-40B4-BE49-F238E27FC236}">
                <a16:creationId xmlns:a16="http://schemas.microsoft.com/office/drawing/2014/main" id="{BAEA58F5-73A1-8904-AFA7-5795243AC4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567" y="1853517"/>
            <a:ext cx="8401928" cy="3031982"/>
          </a:xfrm>
          <a:prstGeom prst="rect">
            <a:avLst/>
          </a:prstGeom>
        </p:spPr>
        <p:txBody>
          <a:bodyPr vert="horz"/>
          <a:lstStyle>
            <a:lvl1pPr marL="180000" marR="0" indent="-180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600063"/>
              </a:buClr>
              <a:buSzTx/>
              <a:buFont typeface="Arial"/>
              <a:buChar char="•"/>
              <a:tabLst/>
              <a:defRPr lang="en-GB" sz="2000" kern="1200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300"/>
              </a:spcAft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endParaRPr lang="en-GB" dirty="0"/>
          </a:p>
          <a:p>
            <a:pPr lvl="0"/>
            <a:r>
              <a:rPr lang="en-GB" dirty="0"/>
              <a:t>Text</a:t>
            </a:r>
          </a:p>
          <a:p>
            <a:pPr lvl="1"/>
            <a:endParaRPr lang="en-GB" dirty="0"/>
          </a:p>
          <a:p>
            <a:pPr lvl="0"/>
            <a:r>
              <a:rPr lang="en-GB" dirty="0"/>
              <a:t>Text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7CCDE4-CD07-CC29-46E0-74CDAC4D83C8}"/>
              </a:ext>
            </a:extLst>
          </p:cNvPr>
          <p:cNvSpPr txBox="1"/>
          <p:nvPr userDrawn="1"/>
        </p:nvSpPr>
        <p:spPr>
          <a:xfrm>
            <a:off x="8352755" y="4788351"/>
            <a:ext cx="739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B5099B-FE44-5A42-BA56-6696CD855C2E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D2346B5-A694-0ACC-D1C4-ACF42BE73AA4}"/>
              </a:ext>
            </a:extLst>
          </p:cNvPr>
          <p:cNvCxnSpPr/>
          <p:nvPr userDrawn="1"/>
        </p:nvCxnSpPr>
        <p:spPr>
          <a:xfrm>
            <a:off x="381567" y="1668162"/>
            <a:ext cx="8401928" cy="0"/>
          </a:xfrm>
          <a:prstGeom prst="line">
            <a:avLst/>
          </a:prstGeom>
          <a:ln>
            <a:solidFill>
              <a:srgbClr val="60006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2">
            <a:extLst>
              <a:ext uri="{FF2B5EF4-FFF2-40B4-BE49-F238E27FC236}">
                <a16:creationId xmlns:a16="http://schemas.microsoft.com/office/drawing/2014/main" id="{920F3239-8C0F-9E81-F2E8-7817247B2C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567" y="960962"/>
            <a:ext cx="8401928" cy="610054"/>
          </a:xfrm>
          <a:prstGeom prst="rect">
            <a:avLst/>
          </a:prstGeom>
        </p:spPr>
        <p:txBody>
          <a:bodyPr vert="horz"/>
          <a:lstStyle>
            <a:lvl1pPr algn="l">
              <a:defRPr sz="2800">
                <a:solidFill>
                  <a:srgbClr val="600063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7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7CCDE4-CD07-CC29-46E0-74CDAC4D83C8}"/>
              </a:ext>
            </a:extLst>
          </p:cNvPr>
          <p:cNvSpPr txBox="1"/>
          <p:nvPr userDrawn="1"/>
        </p:nvSpPr>
        <p:spPr>
          <a:xfrm>
            <a:off x="8352755" y="4788351"/>
            <a:ext cx="739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B5099B-FE44-5A42-BA56-6696CD855C2E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10">
            <a:extLst>
              <a:ext uri="{FF2B5EF4-FFF2-40B4-BE49-F238E27FC236}">
                <a16:creationId xmlns:a16="http://schemas.microsoft.com/office/drawing/2014/main" id="{BAEA58F5-73A1-8904-AFA7-5795243AC4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567" y="999241"/>
            <a:ext cx="8401928" cy="3864990"/>
          </a:xfrm>
          <a:prstGeom prst="rect">
            <a:avLst/>
          </a:prstGeom>
        </p:spPr>
        <p:txBody>
          <a:bodyPr vert="horz"/>
          <a:lstStyle>
            <a:lvl1pPr marL="180000" marR="0" indent="-180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600063"/>
              </a:buClr>
              <a:buSzTx/>
              <a:buFont typeface="Arial"/>
              <a:buChar char="•"/>
              <a:tabLst/>
              <a:defRPr lang="en-GB" sz="2000" kern="1200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300"/>
              </a:spcAft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202613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381567" y="961534"/>
            <a:ext cx="8401928" cy="3975592"/>
          </a:xfrm>
          <a:prstGeom prst="rect">
            <a:avLst/>
          </a:prstGeom>
        </p:spPr>
        <p:txBody>
          <a:bodyPr vert="horz"/>
          <a:lstStyle>
            <a:lvl1pPr marL="180000" marR="0" indent="-180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600063"/>
              </a:buClr>
              <a:buSzTx/>
              <a:buFont typeface="Arial"/>
              <a:buChar char="•"/>
              <a:tabLst/>
              <a:defRPr lang="en-GB" sz="2000" kern="1200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300"/>
              </a:spcAft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359AA-A038-1245-9D52-20676F747896}"/>
              </a:ext>
            </a:extLst>
          </p:cNvPr>
          <p:cNvSpPr txBox="1"/>
          <p:nvPr userDrawn="1"/>
        </p:nvSpPr>
        <p:spPr>
          <a:xfrm>
            <a:off x="8352755" y="4788351"/>
            <a:ext cx="739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B5099B-FE44-5A42-BA56-6696CD855C2E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AF3734-F6AC-051B-D272-0CBA8FFD86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567" y="206375"/>
            <a:ext cx="7187777" cy="519766"/>
          </a:xfrm>
          <a:prstGeom prst="rect">
            <a:avLst/>
          </a:prstGeom>
        </p:spPr>
        <p:txBody>
          <a:bodyPr vert="horz"/>
          <a:lstStyle>
            <a:lvl1pPr algn="l">
              <a:defRPr sz="28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283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15241" y="2593508"/>
            <a:ext cx="4101627" cy="60221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15241" y="1983884"/>
            <a:ext cx="4101627" cy="609624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5EEB9B-96FD-7919-F0F2-A2FB3AEEE514}"/>
              </a:ext>
            </a:extLst>
          </p:cNvPr>
          <p:cNvSpPr txBox="1"/>
          <p:nvPr userDrawn="1"/>
        </p:nvSpPr>
        <p:spPr>
          <a:xfrm>
            <a:off x="8352755" y="4788351"/>
            <a:ext cx="739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B5099B-FE44-5A42-BA56-6696CD855C2E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65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82" r:id="rId2"/>
    <p:sldLayoutId id="2147493477" r:id="rId3"/>
    <p:sldLayoutId id="2147493467" r:id="rId4"/>
    <p:sldLayoutId id="2147493478" r:id="rId5"/>
    <p:sldLayoutId id="2147493479" r:id="rId6"/>
    <p:sldLayoutId id="2147493480" r:id="rId7"/>
    <p:sldLayoutId id="2147493481" r:id="rId8"/>
    <p:sldLayoutId id="2147493458" r:id="rId9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A6C78C-8195-EF6D-4F86-7E3E06998F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Your name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E07FB6-E6C8-1311-1F35-D4709E967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remarkable title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4739C9-361F-C6EA-DBC9-031B14FF53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903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1A6C93-B5D6-B477-54B0-0163BB81816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/>
              <a:t>What are the advantages and limitations of your tool?</a:t>
            </a:r>
          </a:p>
          <a:p>
            <a:pPr lvl="1"/>
            <a:endParaRPr lang="pt-BR" dirty="0"/>
          </a:p>
          <a:p>
            <a:r>
              <a:rPr lang="pt-BR" dirty="0"/>
              <a:t>What can be improve or was not needed?</a:t>
            </a:r>
          </a:p>
          <a:p>
            <a:pPr lvl="1"/>
            <a:endParaRPr lang="pt-BR" dirty="0"/>
          </a:p>
          <a:p>
            <a:r>
              <a:rPr lang="pt-BR" dirty="0"/>
              <a:t>Outline the difficulties you faced in the course of the work</a:t>
            </a:r>
          </a:p>
          <a:p>
            <a:pPr lvl="1"/>
            <a:endParaRPr lang="pt-BR" dirty="0"/>
          </a:p>
          <a:p>
            <a:r>
              <a:rPr lang="pt-BR" dirty="0"/>
              <a:t>What remains to be done?</a:t>
            </a:r>
          </a:p>
          <a:p>
            <a:pPr lvl="1"/>
            <a:endParaRPr lang="pt-BR" dirty="0"/>
          </a:p>
          <a:p>
            <a:r>
              <a:rPr lang="en-GB" dirty="0"/>
              <a:t>Any other final notes you think it’s relevant to mention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043DC9-A8AD-165D-4A50-76AF5229B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Final remarks and considerations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3802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F171AD-4EF6-8F32-824A-D318C842B5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Questions?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9C9072-FA9C-2E18-6E02-0F5A790FD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Thank you.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4068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EE0AD2-0710-598F-82B9-661212E87F2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/>
              <a:t>Motivation</a:t>
            </a:r>
          </a:p>
          <a:p>
            <a:pPr lvl="1"/>
            <a:endParaRPr lang="pt-BR" dirty="0"/>
          </a:p>
          <a:p>
            <a:r>
              <a:rPr lang="pt-BR" dirty="0"/>
              <a:t>Demonstration</a:t>
            </a:r>
          </a:p>
          <a:p>
            <a:pPr lvl="1"/>
            <a:endParaRPr lang="pt-BR" dirty="0"/>
          </a:p>
          <a:p>
            <a:r>
              <a:rPr lang="pt-BR" dirty="0"/>
              <a:t>SDLC details</a:t>
            </a:r>
          </a:p>
          <a:p>
            <a:pPr lvl="1"/>
            <a:endParaRPr lang="pt-BR" dirty="0"/>
          </a:p>
          <a:p>
            <a:r>
              <a:rPr lang="pt-BR" dirty="0"/>
              <a:t>Final remarks</a:t>
            </a:r>
          </a:p>
          <a:p>
            <a:pPr lvl="1"/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CE0B3D-9112-2E4B-4781-D56B16309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Agenda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E9B7D8-AA62-714A-52AF-C411F15F821F}"/>
              </a:ext>
            </a:extLst>
          </p:cNvPr>
          <p:cNvSpPr txBox="1"/>
          <p:nvPr/>
        </p:nvSpPr>
        <p:spPr>
          <a:xfrm>
            <a:off x="4045528" y="1853517"/>
            <a:ext cx="4828308" cy="30777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 this box before demonstration.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The whole process should take 45 min.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The supervisor conducts the demonstration.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You have 20 min to present and demonstrate your tool – </a:t>
            </a:r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thrive not to pass the time or you will be notified by the supervisor –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demonstrate your conciseness and time mgmt.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There’s 10 min for each panel member ask questions about your demonstration.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As a ‘rule of thumb’ every slide takes ONE min to present – you should take into account the time for the software demonstration as well.</a:t>
            </a:r>
          </a:p>
        </p:txBody>
      </p:sp>
    </p:spTree>
    <p:extLst>
      <p:ext uri="{BB962C8B-B14F-4D97-AF65-F5344CB8AC3E}">
        <p14:creationId xmlns:p14="http://schemas.microsoft.com/office/powerpoint/2010/main" val="1372684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1A6C93-B5D6-B477-54B0-0163BB81816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/>
              <a:t>Why the need for this tool/research?</a:t>
            </a:r>
          </a:p>
          <a:p>
            <a:pPr lvl="1"/>
            <a:endParaRPr lang="pt-BR" dirty="0"/>
          </a:p>
          <a:p>
            <a:r>
              <a:rPr lang="pt-BR" dirty="0"/>
              <a:t>What have been done by other researchers (and when)?</a:t>
            </a:r>
          </a:p>
          <a:p>
            <a:pPr lvl="1"/>
            <a:endParaRPr lang="pt-BR" dirty="0"/>
          </a:p>
          <a:p>
            <a:r>
              <a:rPr lang="pt-BR" dirty="0"/>
              <a:t>What are the key features/research outlined by previous work?</a:t>
            </a:r>
          </a:p>
          <a:p>
            <a:pPr lvl="1"/>
            <a:endParaRPr lang="pt-BR" dirty="0"/>
          </a:p>
          <a:p>
            <a:r>
              <a:rPr lang="pt-BR" dirty="0"/>
              <a:t>What ‘is missing’?</a:t>
            </a:r>
          </a:p>
          <a:p>
            <a:pPr lvl="1"/>
            <a:endParaRPr lang="pt-BR" dirty="0"/>
          </a:p>
          <a:p>
            <a:r>
              <a:rPr lang="pt-BR" dirty="0"/>
              <a:t>Why yours and why now?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043DC9-A8AD-165D-4A50-76AF5229B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Motivation </a:t>
            </a:r>
            <a:r>
              <a:rPr lang="pt-BR" dirty="0">
                <a:solidFill>
                  <a:schemeClr val="bg1">
                    <a:lumMod val="85000"/>
                  </a:schemeClr>
                </a:solidFill>
              </a:rPr>
              <a:t>(use one or more slides to do this)</a:t>
            </a:r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2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EE0AD2-0710-598F-82B9-661212E87F2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CE0B3D-9112-2E4B-4781-D56B16309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Your tool/</a:t>
            </a:r>
            <a:r>
              <a:rPr lang="pt-B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research</a:t>
            </a:r>
            <a:r>
              <a:rPr lang="pt-BR" dirty="0"/>
              <a:t> major features/</a:t>
            </a:r>
            <a:r>
              <a:rPr lang="pt-B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ideas</a:t>
            </a:r>
            <a:endParaRPr lang="en-GB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6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503026-1257-C776-5E35-CBC2887D2E4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/>
              <a:t>Which architecture it will run? Bare metal, VM, container?</a:t>
            </a:r>
          </a:p>
          <a:p>
            <a:pPr lvl="1"/>
            <a:endParaRPr lang="pt-BR" dirty="0"/>
          </a:p>
          <a:p>
            <a:r>
              <a:rPr lang="pt-BR" dirty="0"/>
              <a:t>Which machine specification is recommended? (cpu/RAM/disk)</a:t>
            </a:r>
          </a:p>
          <a:p>
            <a:pPr lvl="1"/>
            <a:endParaRPr lang="pt-BR" dirty="0"/>
          </a:p>
          <a:p>
            <a:r>
              <a:rPr lang="pt-BR" dirty="0"/>
              <a:t>Which frameworks have you used? (list APIs, external libraries, etc)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474C5C-121B-5325-9212-2C8F29A6B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Requirements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5160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0E3994-C098-8316-692C-CF0057681C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/>
              <a:t>Specify the framework you used and any customisations</a:t>
            </a:r>
          </a:p>
          <a:p>
            <a:pPr lvl="1"/>
            <a:endParaRPr lang="pt-BR" dirty="0"/>
          </a:p>
          <a:p>
            <a:r>
              <a:rPr lang="pt-BR" dirty="0"/>
              <a:t>List basic backlog’s User Stories (most relevant) and ‘effort’</a:t>
            </a:r>
          </a:p>
          <a:p>
            <a:pPr lvl="1"/>
            <a:endParaRPr lang="en-GB" dirty="0"/>
          </a:p>
          <a:p>
            <a:r>
              <a:rPr lang="en-GB" dirty="0"/>
              <a:t>List testing (type: black box, white box, grey box) and details</a:t>
            </a:r>
          </a:p>
          <a:p>
            <a:pPr lvl="1"/>
            <a:endParaRPr lang="pt-BR" dirty="0"/>
          </a:p>
          <a:p>
            <a:r>
              <a:rPr lang="pt-BR" dirty="0"/>
              <a:t>Present any project management details (Gantt charts, etc.)</a:t>
            </a:r>
          </a:p>
          <a:p>
            <a:pPr lvl="1"/>
            <a:r>
              <a:rPr lang="pt-BR" dirty="0"/>
              <a:t>How have your organised your tasks and time management issues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6C0C2E-F29D-6CBF-DA7E-2A00F1774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Basic outline of SDLC and project management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2514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1A6C93-B5D6-B477-54B0-0163BB81816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(you shall ‘pause’ the slide presentation and go to your tool for execution and demonstration at this point)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043DC9-A8AD-165D-4A50-76AF5229B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Demonstration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6911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A5BE48-E816-9603-A9AB-2C990D52409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/>
              <a:t>Outline your results here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B4118E-AE6D-245E-7357-6F984B534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Usability testing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(if any)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315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0A8B2B-2BEE-6F32-987F-2FDFBB92F70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9752B4-2B33-3342-42CD-6303157E9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Insert other aspects you deem relevant to mention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37978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6261e72d-0b26-4c49-b14a-42a82623036c"/>
</p:tagLst>
</file>

<file path=ppt/theme/theme1.xml><?xml version="1.0" encoding="utf-8"?>
<a:theme xmlns:a="http://schemas.openxmlformats.org/drawingml/2006/main" name="Office Theme">
  <a:themeElements>
    <a:clrScheme name="Aston Uni">
      <a:dk1>
        <a:srgbClr val="000000"/>
      </a:dk1>
      <a:lt1>
        <a:srgbClr val="FFFFFF"/>
      </a:lt1>
      <a:dk2>
        <a:srgbClr val="600063"/>
      </a:dk2>
      <a:lt2>
        <a:srgbClr val="EEECE1"/>
      </a:lt2>
      <a:accent1>
        <a:srgbClr val="FE2900"/>
      </a:accent1>
      <a:accent2>
        <a:srgbClr val="D20061"/>
      </a:accent2>
      <a:accent3>
        <a:srgbClr val="900186"/>
      </a:accent3>
      <a:accent4>
        <a:srgbClr val="8064A2"/>
      </a:accent4>
      <a:accent5>
        <a:srgbClr val="FE2900"/>
      </a:accent5>
      <a:accent6>
        <a:srgbClr val="D20061"/>
      </a:accent6>
      <a:hlink>
        <a:srgbClr val="600063"/>
      </a:hlink>
      <a:folHlink>
        <a:srgbClr val="6000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9" id="{4B1A0C58-33FB-5D45-9A5B-819368A5861E}" vid="{97D59332-A8AB-1146-91C6-294C3BED25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/field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Aston University Powerpoint _2022_ 16_9 - EPS</Template>
  <TotalTime>33</TotalTime>
  <Words>372</Words>
  <Application>Microsoft Office PowerPoint</Application>
  <PresentationFormat>On-screen Show (16:9)</PresentationFormat>
  <Paragraphs>59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A remarkable title</vt:lpstr>
      <vt:lpstr>Agenda</vt:lpstr>
      <vt:lpstr>Motivation (use one or more slides to do this)</vt:lpstr>
      <vt:lpstr>Your tool/research major features/ideas</vt:lpstr>
      <vt:lpstr>Requirements</vt:lpstr>
      <vt:lpstr>Basic outline of SDLC and project management</vt:lpstr>
      <vt:lpstr>Demonstration</vt:lpstr>
      <vt:lpstr>Usability testing (if any)</vt:lpstr>
      <vt:lpstr>Insert other aspects you deem relevant to mention</vt:lpstr>
      <vt:lpstr>Final remarks and considerations</vt:lpstr>
      <vt:lpstr>Thank you.</vt:lpstr>
    </vt:vector>
  </TitlesOfParts>
  <Company>Aston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Powell</dc:creator>
  <cp:lastModifiedBy>Ricardo Melo Czekster</cp:lastModifiedBy>
  <cp:revision>8</cp:revision>
  <dcterms:created xsi:type="dcterms:W3CDTF">2022-12-02T10:23:32Z</dcterms:created>
  <dcterms:modified xsi:type="dcterms:W3CDTF">2023-03-24T05:22:01Z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